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2" r:id="rId5"/>
    <p:sldMasterId id="2147493631" r:id="rId6"/>
  </p:sldMasterIdLst>
  <p:notesMasterIdLst>
    <p:notesMasterId r:id="rId43"/>
  </p:notesMasterIdLst>
  <p:handoutMasterIdLst>
    <p:handoutMasterId r:id="rId44"/>
  </p:handoutMasterIdLst>
  <p:sldIdLst>
    <p:sldId id="854" r:id="rId7"/>
    <p:sldId id="1047" r:id="rId8"/>
    <p:sldId id="1051" r:id="rId9"/>
    <p:sldId id="1052" r:id="rId10"/>
    <p:sldId id="1075" r:id="rId11"/>
    <p:sldId id="1077" r:id="rId12"/>
    <p:sldId id="1078" r:id="rId13"/>
    <p:sldId id="984" r:id="rId14"/>
    <p:sldId id="985" r:id="rId15"/>
    <p:sldId id="986" r:id="rId16"/>
    <p:sldId id="1079" r:id="rId17"/>
    <p:sldId id="1080" r:id="rId18"/>
    <p:sldId id="1071" r:id="rId19"/>
    <p:sldId id="1081" r:id="rId20"/>
    <p:sldId id="1082" r:id="rId21"/>
    <p:sldId id="1072" r:id="rId22"/>
    <p:sldId id="355" r:id="rId23"/>
    <p:sldId id="982" r:id="rId24"/>
    <p:sldId id="983" r:id="rId25"/>
    <p:sldId id="1083" r:id="rId26"/>
    <p:sldId id="987" r:id="rId27"/>
    <p:sldId id="359" r:id="rId28"/>
    <p:sldId id="360" r:id="rId29"/>
    <p:sldId id="361" r:id="rId30"/>
    <p:sldId id="362" r:id="rId31"/>
    <p:sldId id="1084" r:id="rId32"/>
    <p:sldId id="388" r:id="rId33"/>
    <p:sldId id="389" r:id="rId34"/>
    <p:sldId id="390" r:id="rId35"/>
    <p:sldId id="391" r:id="rId36"/>
    <p:sldId id="392" r:id="rId37"/>
    <p:sldId id="393" r:id="rId38"/>
    <p:sldId id="394" r:id="rId39"/>
    <p:sldId id="395" r:id="rId40"/>
    <p:sldId id="396" r:id="rId41"/>
    <p:sldId id="1001" r:id="rId4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2"/>
    <p:restoredTop sz="96793"/>
  </p:normalViewPr>
  <p:slideViewPr>
    <p:cSldViewPr snapToObjects="1">
      <p:cViewPr varScale="1">
        <p:scale>
          <a:sx n="202" d="100"/>
          <a:sy n="202" d="100"/>
        </p:scale>
        <p:origin x="856" y="13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6100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063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19017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25283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7755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7463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376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294173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42234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38360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664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299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169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64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31321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5129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07379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03368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9726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01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426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28948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6706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77797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03826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946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0380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67655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09982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65501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6674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9553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59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(F21): </a:t>
            </a:r>
            <a:r>
              <a:rPr lang="en-US" altLang="en-US" sz="900" i="1" dirty="0">
                <a:solidFill>
                  <a:schemeClr val="bg1"/>
                </a:solidFill>
              </a:rPr>
              <a:t>Lecture 3: ER, Relational, SQL (II) </a:t>
            </a:r>
            <a:r>
              <a:rPr lang="en-US" altLang="en-US" sz="900" i="1" baseline="0" dirty="0">
                <a:solidFill>
                  <a:schemeClr val="bg1"/>
                </a:solidFill>
              </a:rPr>
              <a:t>		</a:t>
            </a: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8414715"/>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055591"/>
      </p:ext>
    </p:extLst>
  </p:cSld>
  <p:clrMap bg1="lt1" tx1="dk1" bg2="lt2" tx2="dk2" accent1="accent1" accent2="accent2" accent3="accent3" accent4="accent4" accent5="accent5" accent6="accent6" hlink="hlink" folHlink="folHlink"/>
  <p:sldLayoutIdLst>
    <p:sldLayoutId id="2147493632" r:id="rId1"/>
    <p:sldLayoutId id="2147493633" r:id="rId2"/>
    <p:sldLayoutId id="2147493634" r:id="rId3"/>
    <p:sldLayoutId id="2147493635" r:id="rId4"/>
    <p:sldLayoutId id="2147493636" r:id="rId5"/>
    <p:sldLayoutId id="2147493637" r:id="rId6"/>
    <p:sldLayoutId id="2147493638" r:id="rId7"/>
    <p:sldLayoutId id="2147493639" r:id="rId8"/>
    <p:sldLayoutId id="2147493640" r:id="rId9"/>
    <p:sldLayoutId id="2147493641" r:id="rId10"/>
    <p:sldLayoutId id="2147493642" r:id="rId11"/>
    <p:sldLayoutId id="214749364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vergil.registrar.columbia.edu/feeds/cw.js" TargetMode="External"/><Relationship Id="rId3" Type="http://schemas.openxmlformats.org/officeDocument/2006/relationships/hyperlink" Target="http://www.columbia.edu/cu/bulletin/uwb/" TargetMode="External"/><Relationship Id="rId7" Type="http://schemas.openxmlformats.org/officeDocument/2006/relationships/hyperlink" Target="https://opendataservice.columbia.edu/api/9/json" TargetMode="External"/><Relationship Id="rId2" Type="http://schemas.openxmlformats.org/officeDocument/2006/relationships/hyperlink" Target="https://www.cc-seas.columbia.edu/sites/dsa/files/handbooks/Columbia%20Key%20to%20Course%20Listing.pdf" TargetMode="External"/><Relationship Id="rId1" Type="http://schemas.openxmlformats.org/officeDocument/2006/relationships/slideLayout" Target="../slideLayouts/slideLayout1.xml"/><Relationship Id="rId6" Type="http://schemas.openxmlformats.org/officeDocument/2006/relationships/hyperlink" Target="https://academic-admin.cuit.columbia.edu/dept_code" TargetMode="External"/><Relationship Id="rId5" Type="http://schemas.openxmlformats.org/officeDocument/2006/relationships/hyperlink" Target="https://www.columbia.edu/content/academics/departments" TargetMode="External"/><Relationship Id="rId4" Type="http://schemas.openxmlformats.org/officeDocument/2006/relationships/hyperlink" Target="https://doc.search.columbia.edu/classes/Ferguson?instr=&amp;name=&amp;days=&amp;semes=&amp;hour=&amp;moi=" TargetMode="External"/><Relationship Id="rId9" Type="http://schemas.openxmlformats.org/officeDocument/2006/relationships/hyperlink" Target="https://vergil.registrar.columbia.edu/doc-adv-queries.php?key=ferguson&amp;moreresults=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lang="en-US" altLang="en-US" sz="2800" i="1" dirty="0"/>
              <a:t>Lecture 4: ER, Relational, SQL (III)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44E9A1-55DC-0C4E-B5FD-396C61A077D2}"/>
              </a:ext>
            </a:extLst>
          </p:cNvPr>
          <p:cNvSpPr>
            <a:spLocks noGrp="1"/>
          </p:cNvSpPr>
          <p:nvPr>
            <p:ph idx="1"/>
          </p:nvPr>
        </p:nvSpPr>
        <p:spPr/>
        <p:txBody>
          <a:bodyPr/>
          <a:lstStyle/>
          <a:p>
            <a:r>
              <a:rPr lang="en-US" sz="1800" dirty="0"/>
              <a:t>“When </a:t>
            </a:r>
            <a:r>
              <a:rPr lang="en-US" sz="1800" i="1" dirty="0" err="1"/>
              <a:t>deathYear</a:t>
            </a:r>
            <a:r>
              <a:rPr lang="en-US" sz="1800" dirty="0"/>
              <a:t> is null do we assume that the person is alive? What if he is dead and information is just missing?”</a:t>
            </a:r>
          </a:p>
          <a:p>
            <a:r>
              <a:rPr lang="en-US" sz="1800" dirty="0"/>
              <a:t>Well,</a:t>
            </a:r>
          </a:p>
          <a:p>
            <a:pPr lvl="1"/>
            <a:r>
              <a:rPr lang="en-US" sz="1600" dirty="0"/>
              <a:t>My interpretation is that if there is no death date, </a:t>
            </a:r>
            <a:r>
              <a:rPr lang="en-US" sz="1600" i="1" dirty="0" err="1"/>
              <a:t>isDead</a:t>
            </a:r>
            <a:r>
              <a:rPr lang="en-US" sz="1600" dirty="0"/>
              <a:t> should be NULL.</a:t>
            </a:r>
          </a:p>
          <a:p>
            <a:pPr lvl="1"/>
            <a:r>
              <a:rPr lang="en-US" sz="1600" dirty="0"/>
              <a:t>I might expect that the person is dead if their current age would be 125,</a:t>
            </a:r>
            <a:br>
              <a:rPr lang="en-US" sz="1600" dirty="0"/>
            </a:br>
            <a:r>
              <a:rPr lang="en-US" sz="1600" dirty="0"/>
              <a:t>but that is just a guess.</a:t>
            </a:r>
          </a:p>
          <a:p>
            <a:r>
              <a:rPr lang="en-US" sz="1800" dirty="0"/>
              <a:t>Also,</a:t>
            </a:r>
          </a:p>
          <a:p>
            <a:pPr lvl="1"/>
            <a:r>
              <a:rPr lang="en-US" sz="1600" dirty="0"/>
              <a:t>Having a column </a:t>
            </a:r>
            <a:r>
              <a:rPr lang="en-US" sz="1600" i="1" dirty="0" err="1"/>
              <a:t>isDead</a:t>
            </a:r>
            <a:r>
              <a:rPr lang="en-US" sz="1600" dirty="0"/>
              <a:t> is actually a bad design pattern in this case.</a:t>
            </a:r>
          </a:p>
          <a:p>
            <a:pPr lvl="1"/>
            <a:r>
              <a:rPr lang="en-US" sz="1600" dirty="0"/>
              <a:t>The value of </a:t>
            </a:r>
            <a:r>
              <a:rPr lang="en-US" sz="1600" i="1" dirty="0" err="1"/>
              <a:t>isDead</a:t>
            </a:r>
            <a:r>
              <a:rPr lang="en-US" sz="1600" dirty="0"/>
              <a:t> is </a:t>
            </a:r>
            <a:r>
              <a:rPr lang="en-US" sz="1600" i="1" dirty="0"/>
              <a:t>functionally dependent</a:t>
            </a:r>
            <a:r>
              <a:rPr lang="en-US" sz="1600" dirty="0"/>
              <a:t> on </a:t>
            </a:r>
            <a:r>
              <a:rPr lang="en-US" sz="1600" i="1" dirty="0" err="1"/>
              <a:t>deathYear</a:t>
            </a:r>
            <a:r>
              <a:rPr lang="en-US" sz="1600" i="1" dirty="0"/>
              <a:t>.</a:t>
            </a:r>
          </a:p>
          <a:p>
            <a:pPr lvl="1"/>
            <a:r>
              <a:rPr lang="en-US" sz="1600" dirty="0"/>
              <a:t>Database designs avoid </a:t>
            </a:r>
            <a:r>
              <a:rPr lang="en-US" sz="1600" i="1" dirty="0"/>
              <a:t>functional</a:t>
            </a:r>
            <a:r>
              <a:rPr lang="en-US" sz="1600" dirty="0"/>
              <a:t> </a:t>
            </a:r>
            <a:r>
              <a:rPr lang="en-US" sz="1600" i="1" dirty="0"/>
              <a:t>dependencies</a:t>
            </a:r>
            <a:r>
              <a:rPr lang="en-US" sz="1600" dirty="0"/>
              <a:t> to prevent </a:t>
            </a:r>
            <a:r>
              <a:rPr lang="en-US" sz="1600" i="1" dirty="0"/>
              <a:t>update anomalies.</a:t>
            </a:r>
            <a:br>
              <a:rPr lang="en-US" sz="1600" dirty="0"/>
            </a:br>
            <a:r>
              <a:rPr lang="en-US" sz="1600" dirty="0"/>
              <a:t>Some could forget to update both columns when learning a fact.</a:t>
            </a:r>
          </a:p>
          <a:p>
            <a:pPr lvl="1"/>
            <a:r>
              <a:rPr lang="en-US" sz="1600" dirty="0"/>
              <a:t>In other scenarios, I might know that a person </a:t>
            </a:r>
            <a:r>
              <a:rPr lang="en-US" sz="1600" i="1" dirty="0" err="1"/>
              <a:t>isDead</a:t>
            </a:r>
            <a:r>
              <a:rPr lang="en-US" sz="1600" dirty="0"/>
              <a:t> but not know the </a:t>
            </a:r>
            <a:r>
              <a:rPr lang="en-US" sz="1600" i="1" dirty="0" err="1"/>
              <a:t>deathDate</a:t>
            </a:r>
            <a:r>
              <a:rPr lang="en-US" sz="1600" i="1" dirty="0"/>
              <a:t>.</a:t>
            </a:r>
            <a:br>
              <a:rPr lang="en-US" sz="1600" dirty="0"/>
            </a:br>
            <a:r>
              <a:rPr lang="en-US" sz="1600" dirty="0"/>
              <a:t>So, this design decision is problem/scenario specific.</a:t>
            </a:r>
          </a:p>
        </p:txBody>
      </p:sp>
      <p:sp>
        <p:nvSpPr>
          <p:cNvPr id="3" name="Title 2">
            <a:extLst>
              <a:ext uri="{FF2B5EF4-FFF2-40B4-BE49-F238E27FC236}">
                <a16:creationId xmlns:a16="http://schemas.microsoft.com/office/drawing/2014/main" id="{072CB704-7AA2-684B-B4C5-55C05C923F7C}"/>
              </a:ext>
            </a:extLst>
          </p:cNvPr>
          <p:cNvSpPr>
            <a:spLocks noGrp="1"/>
          </p:cNvSpPr>
          <p:nvPr>
            <p:ph type="title"/>
          </p:nvPr>
        </p:nvSpPr>
        <p:spPr/>
        <p:txBody>
          <a:bodyPr/>
          <a:lstStyle/>
          <a:p>
            <a:r>
              <a:rPr lang="en-US" dirty="0"/>
              <a:t>Back to Our Excellent Question</a:t>
            </a:r>
          </a:p>
        </p:txBody>
      </p:sp>
    </p:spTree>
    <p:extLst>
      <p:ext uri="{BB962C8B-B14F-4D97-AF65-F5344CB8AC3E}">
        <p14:creationId xmlns:p14="http://schemas.microsoft.com/office/powerpoint/2010/main" val="178479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DE9B3-AD60-5744-8E9D-9583FF5E64C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E167A90-397C-504B-8288-B31E1E7C52CE}"/>
              </a:ext>
            </a:extLst>
          </p:cNvPr>
          <p:cNvSpPr>
            <a:spLocks noGrp="1"/>
          </p:cNvSpPr>
          <p:nvPr>
            <p:ph type="title"/>
          </p:nvPr>
        </p:nvSpPr>
        <p:spPr/>
        <p:txBody>
          <a:bodyPr/>
          <a:lstStyle/>
          <a:p>
            <a:r>
              <a:rPr lang="en-US" dirty="0"/>
              <a:t>Other Questions?</a:t>
            </a:r>
          </a:p>
        </p:txBody>
      </p:sp>
    </p:spTree>
    <p:extLst>
      <p:ext uri="{BB962C8B-B14F-4D97-AF65-F5344CB8AC3E}">
        <p14:creationId xmlns:p14="http://schemas.microsoft.com/office/powerpoint/2010/main" val="3128322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295400" y="1733550"/>
            <a:ext cx="5867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800" i="1" dirty="0">
                <a:solidFill>
                  <a:schemeClr val="bg1"/>
                </a:solidFill>
              </a:rPr>
              <a:t>Worked Example:</a:t>
            </a:r>
          </a:p>
          <a:p>
            <a:pPr marL="1085850" lvl="1" indent="-342900">
              <a:buFont typeface="+mj-lt"/>
              <a:buAutoNum type="arabicPeriod"/>
            </a:pPr>
            <a:r>
              <a:rPr lang="en-US" altLang="en-US" sz="1600" i="1" dirty="0">
                <a:solidFill>
                  <a:schemeClr val="bg1"/>
                </a:solidFill>
              </a:rPr>
              <a:t>ER Model from scratch.</a:t>
            </a:r>
          </a:p>
          <a:p>
            <a:pPr marL="1085850" lvl="1" indent="-342900">
              <a:buFont typeface="+mj-lt"/>
              <a:buAutoNum type="arabicPeriod"/>
            </a:pPr>
            <a:r>
              <a:rPr lang="en-US" altLang="en-US" sz="1600" i="1" dirty="0">
                <a:solidFill>
                  <a:schemeClr val="bg1"/>
                </a:solidFill>
              </a:rPr>
              <a:t>Schema definition, DDL, ... and some new concepts.</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77564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21C17-2553-6E4F-94EF-6D971F25F9D6}"/>
              </a:ext>
            </a:extLst>
          </p:cNvPr>
          <p:cNvSpPr>
            <a:spLocks noGrp="1"/>
          </p:cNvSpPr>
          <p:nvPr>
            <p:ph idx="1"/>
          </p:nvPr>
        </p:nvSpPr>
        <p:spPr/>
        <p:txBody>
          <a:bodyPr/>
          <a:lstStyle/>
          <a:p>
            <a:r>
              <a:rPr lang="en-US" sz="1800" dirty="0"/>
              <a:t>Scenario</a:t>
            </a:r>
          </a:p>
          <a:p>
            <a:pPr lvl="1"/>
            <a:r>
              <a:rPr lang="en-US" sz="1600" dirty="0"/>
              <a:t>Course with complex course ID.</a:t>
            </a:r>
          </a:p>
          <a:p>
            <a:pPr lvl="1"/>
            <a:r>
              <a:rPr lang="en-US" sz="1600" dirty="0"/>
              <a:t>Section</a:t>
            </a:r>
          </a:p>
          <a:p>
            <a:pPr lvl="1"/>
            <a:r>
              <a:rPr lang="en-US" sz="1600" dirty="0"/>
              <a:t>Instructor</a:t>
            </a:r>
          </a:p>
          <a:p>
            <a:pPr lvl="1"/>
            <a:r>
              <a:rPr lang="en-US" sz="1600" dirty="0"/>
              <a:t>Department</a:t>
            </a:r>
          </a:p>
          <a:p>
            <a:pPr lvl="1"/>
            <a:r>
              <a:rPr lang="en-US" sz="1600" dirty="0"/>
              <a:t>Instructor – Department Assoc. entity</a:t>
            </a:r>
            <a:br>
              <a:rPr lang="en-US" sz="1600" dirty="0"/>
            </a:br>
            <a:r>
              <a:rPr lang="en-US" sz="1600" dirty="0"/>
              <a:t>with properties (role, date).</a:t>
            </a:r>
          </a:p>
          <a:p>
            <a:pPr lvl="1"/>
            <a:endParaRPr lang="en-US" sz="1600" dirty="0"/>
          </a:p>
          <a:p>
            <a:r>
              <a:rPr lang="en-US" sz="1800" dirty="0"/>
              <a:t>Do ER (live) diagram in </a:t>
            </a:r>
            <a:r>
              <a:rPr lang="en-US" sz="1800" dirty="0" err="1"/>
              <a:t>Lucidchart</a:t>
            </a:r>
            <a:r>
              <a:rPr lang="en-US" sz="1800" dirty="0"/>
              <a:t>.</a:t>
            </a:r>
          </a:p>
          <a:p>
            <a:endParaRPr lang="en-US" sz="1800" dirty="0"/>
          </a:p>
          <a:p>
            <a:r>
              <a:rPr lang="en-US" sz="1800" dirty="0"/>
              <a:t>Do schema creation</a:t>
            </a:r>
          </a:p>
          <a:p>
            <a:pPr lvl="1"/>
            <a:r>
              <a:rPr lang="en-US" sz="1600" dirty="0"/>
              <a:t>In </a:t>
            </a:r>
            <a:r>
              <a:rPr lang="en-US" sz="1600" dirty="0" err="1"/>
              <a:t>DataGrip</a:t>
            </a:r>
            <a:endParaRPr lang="en-US" sz="1600" dirty="0"/>
          </a:p>
          <a:p>
            <a:pPr lvl="1"/>
            <a:r>
              <a:rPr lang="en-US" sz="1600" dirty="0"/>
              <a:t>Show copying statements int the notebook.</a:t>
            </a:r>
          </a:p>
          <a:p>
            <a:endParaRPr lang="en-US" sz="1800" dirty="0"/>
          </a:p>
        </p:txBody>
      </p:sp>
      <p:sp>
        <p:nvSpPr>
          <p:cNvPr id="3" name="Title 2">
            <a:extLst>
              <a:ext uri="{FF2B5EF4-FFF2-40B4-BE49-F238E27FC236}">
                <a16:creationId xmlns:a16="http://schemas.microsoft.com/office/drawing/2014/main" id="{AA5C452A-F954-2842-9DE2-3153D28DF02E}"/>
              </a:ext>
            </a:extLst>
          </p:cNvPr>
          <p:cNvSpPr>
            <a:spLocks noGrp="1"/>
          </p:cNvSpPr>
          <p:nvPr>
            <p:ph type="title"/>
          </p:nvPr>
        </p:nvSpPr>
        <p:spPr/>
        <p:txBody>
          <a:bodyPr/>
          <a:lstStyle/>
          <a:p>
            <a:r>
              <a:rPr lang="en-US" dirty="0"/>
              <a:t>Worked Example – Top Down</a:t>
            </a:r>
          </a:p>
        </p:txBody>
      </p:sp>
      <p:pic>
        <p:nvPicPr>
          <p:cNvPr id="1026" name="Picture 2" descr="You&amp;#39;ll Never Guess What &amp;quot;Darth Vader&amp;quot; Actually Means!">
            <a:extLst>
              <a:ext uri="{FF2B5EF4-FFF2-40B4-BE49-F238E27FC236}">
                <a16:creationId xmlns:a16="http://schemas.microsoft.com/office/drawing/2014/main" id="{D4220864-07A0-C548-AAED-958202984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957" y="514350"/>
            <a:ext cx="4030133" cy="2266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094FD-FF0A-534F-A2AB-DE1E29171F1D}"/>
              </a:ext>
            </a:extLst>
          </p:cNvPr>
          <p:cNvSpPr txBox="1"/>
          <p:nvPr/>
        </p:nvSpPr>
        <p:spPr>
          <a:xfrm>
            <a:off x="5029200" y="666750"/>
            <a:ext cx="1546642" cy="1015663"/>
          </a:xfrm>
          <a:prstGeom prst="rect">
            <a:avLst/>
          </a:prstGeom>
          <a:noFill/>
        </p:spPr>
        <p:txBody>
          <a:bodyPr wrap="none" rtlCol="0">
            <a:spAutoFit/>
          </a:bodyPr>
          <a:lstStyle/>
          <a:p>
            <a:r>
              <a:rPr lang="en-US" sz="2000" b="1" dirty="0"/>
              <a:t>No laughing</a:t>
            </a:r>
            <a:br>
              <a:rPr lang="en-US" sz="2000" b="1" dirty="0"/>
            </a:br>
            <a:r>
              <a:rPr lang="en-US" sz="2000" b="1" dirty="0"/>
              <a:t>when I make</a:t>
            </a:r>
          </a:p>
          <a:p>
            <a:r>
              <a:rPr lang="en-US" sz="2000" b="1" dirty="0"/>
              <a:t>mistakes!</a:t>
            </a:r>
          </a:p>
        </p:txBody>
      </p:sp>
    </p:spTree>
    <p:extLst>
      <p:ext uri="{BB962C8B-B14F-4D97-AF65-F5344CB8AC3E}">
        <p14:creationId xmlns:p14="http://schemas.microsoft.com/office/powerpoint/2010/main" val="1598895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219A71-EF53-9D4D-923E-C88A14240C74}"/>
              </a:ext>
            </a:extLst>
          </p:cNvPr>
          <p:cNvSpPr>
            <a:spLocks noGrp="1"/>
          </p:cNvSpPr>
          <p:nvPr>
            <p:ph idx="1"/>
          </p:nvPr>
        </p:nvSpPr>
        <p:spPr/>
        <p:txBody>
          <a:bodyPr/>
          <a:lstStyle/>
          <a:p>
            <a:r>
              <a:rPr lang="en-US" dirty="0"/>
              <a:t>Course Codes: </a:t>
            </a:r>
            <a:br>
              <a:rPr lang="en-US" dirty="0"/>
            </a:br>
            <a:r>
              <a:rPr lang="en-US" sz="1400" dirty="0">
                <a:hlinkClick r:id="rId2"/>
              </a:rPr>
              <a:t>https://www.cc-seas.columbia.edu/sites/dsa/files/handbooks/Columbia%20Key%20to%20Course%20Listing.pdf</a:t>
            </a:r>
            <a:endParaRPr lang="en-US" sz="1400" dirty="0"/>
          </a:p>
          <a:p>
            <a:r>
              <a:rPr lang="en-US" dirty="0"/>
              <a:t>Course/Section Properties:</a:t>
            </a:r>
            <a:br>
              <a:rPr lang="en-US" dirty="0"/>
            </a:br>
            <a:r>
              <a:rPr lang="en-US" sz="1400" dirty="0">
                <a:hlinkClick r:id="rId3"/>
              </a:rPr>
              <a:t>http://www.columbia.edu/cu/bulletin/uwb/</a:t>
            </a:r>
            <a:endParaRPr lang="en-US" sz="1400" dirty="0"/>
          </a:p>
          <a:p>
            <a:r>
              <a:rPr lang="en-US" dirty="0"/>
              <a:t>Common Search Criteria </a:t>
            </a:r>
            <a:r>
              <a:rPr lang="en-US" dirty="0">
                <a:sym typeface="Wingdings" pitchFamily="2" charset="2"/>
              </a:rPr>
              <a:t> Indexes, Query Parameters, Data Links</a:t>
            </a:r>
            <a:br>
              <a:rPr lang="en-US" dirty="0">
                <a:sym typeface="Wingdings" pitchFamily="2" charset="2"/>
              </a:rPr>
            </a:br>
            <a:r>
              <a:rPr lang="en-US" sz="1400" dirty="0">
                <a:sym typeface="Wingdings" pitchFamily="2" charset="2"/>
                <a:hlinkClick r:id="rId4"/>
              </a:rPr>
              <a:t>https://doc.search.columbia.edu/classes/Ferguson?instr=&amp;name=&amp;days=&amp;semes=&amp;hour=&amp;moi=</a:t>
            </a:r>
            <a:endParaRPr lang="en-US" sz="1400" dirty="0">
              <a:sym typeface="Wingdings" pitchFamily="2" charset="2"/>
            </a:endParaRPr>
          </a:p>
          <a:p>
            <a:r>
              <a:rPr lang="en-US" dirty="0">
                <a:sym typeface="Wingdings" pitchFamily="2" charset="2"/>
              </a:rPr>
              <a:t>Department Information:</a:t>
            </a:r>
          </a:p>
          <a:p>
            <a:pPr lvl="1"/>
            <a:r>
              <a:rPr lang="en-US" sz="1400" dirty="0">
                <a:sym typeface="Wingdings" pitchFamily="2" charset="2"/>
              </a:rPr>
              <a:t>Script: </a:t>
            </a:r>
            <a:r>
              <a:rPr lang="en-US" sz="1400" dirty="0">
                <a:sym typeface="Wingdings" pitchFamily="2" charset="2"/>
                <a:hlinkClick r:id="rId5"/>
              </a:rPr>
              <a:t>https://www.columbia.edu/content/academics/departments</a:t>
            </a:r>
            <a:r>
              <a:rPr lang="en-US" sz="1400" dirty="0">
                <a:sym typeface="Wingdings" pitchFamily="2" charset="2"/>
              </a:rPr>
              <a:t>  </a:t>
            </a:r>
          </a:p>
          <a:p>
            <a:pPr lvl="1"/>
            <a:r>
              <a:rPr lang="en-US" sz="1400" dirty="0">
                <a:sym typeface="Wingdings" pitchFamily="2" charset="2"/>
              </a:rPr>
              <a:t>Codes: </a:t>
            </a:r>
            <a:r>
              <a:rPr lang="en-US" sz="1400" dirty="0">
                <a:sym typeface="Wingdings" pitchFamily="2" charset="2"/>
                <a:hlinkClick r:id="rId6"/>
              </a:rPr>
              <a:t>https://academic-admin.cuit.columbia.edu/dept_code</a:t>
            </a:r>
            <a:endParaRPr lang="en-US" sz="1400" dirty="0">
              <a:sym typeface="Wingdings" pitchFamily="2" charset="2"/>
            </a:endParaRPr>
          </a:p>
          <a:p>
            <a:r>
              <a:rPr lang="en-US" dirty="0">
                <a:sym typeface="Wingdings" pitchFamily="2" charset="2"/>
              </a:rPr>
              <a:t>Specific Information:</a:t>
            </a:r>
          </a:p>
          <a:p>
            <a:pPr lvl="1"/>
            <a:r>
              <a:rPr lang="en-US" sz="1400" dirty="0">
                <a:sym typeface="Wingdings" pitchFamily="2" charset="2"/>
              </a:rPr>
              <a:t>Course and Instructor: </a:t>
            </a:r>
            <a:r>
              <a:rPr lang="en-US" sz="1400" dirty="0">
                <a:sym typeface="Wingdings" pitchFamily="2" charset="2"/>
                <a:hlinkClick r:id="rId7"/>
              </a:rPr>
              <a:t>https://opendataservice.columbia.edu/api/9/json</a:t>
            </a:r>
            <a:endParaRPr lang="en-US" sz="1400" dirty="0">
              <a:sym typeface="Wingdings" pitchFamily="2" charset="2"/>
            </a:endParaRPr>
          </a:p>
          <a:p>
            <a:pPr lvl="1"/>
            <a:r>
              <a:rPr lang="en-US" sz="1400" dirty="0">
                <a:sym typeface="Wingdings" pitchFamily="2" charset="2"/>
              </a:rPr>
              <a:t>Vergil Data: </a:t>
            </a:r>
            <a:r>
              <a:rPr lang="en-US" sz="1400" dirty="0">
                <a:sym typeface="Wingdings" pitchFamily="2" charset="2"/>
                <a:hlinkClick r:id="rId8"/>
              </a:rPr>
              <a:t>https://vergil.registrar.columbia.edu/feeds/cw.js</a:t>
            </a:r>
            <a:r>
              <a:rPr lang="en-US" sz="1400" dirty="0">
                <a:sym typeface="Wingdings" pitchFamily="2" charset="2"/>
              </a:rPr>
              <a:t> </a:t>
            </a:r>
          </a:p>
          <a:p>
            <a:pPr lvl="1"/>
            <a:r>
              <a:rPr lang="en-US" sz="1400" dirty="0">
                <a:sym typeface="Wingdings" pitchFamily="2" charset="2"/>
              </a:rPr>
              <a:t>Vergil Search: </a:t>
            </a:r>
            <a:r>
              <a:rPr lang="en-US" sz="1400" dirty="0">
                <a:sym typeface="Wingdings" pitchFamily="2" charset="2"/>
                <a:hlinkClick r:id="rId9"/>
              </a:rPr>
              <a:t>https://vergil.registrar.columbia.edu/doc-adv-queries.php?key=ferguson&amp;moreresults=2</a:t>
            </a:r>
            <a:r>
              <a:rPr lang="en-US" sz="1400" dirty="0">
                <a:sym typeface="Wingdings" pitchFamily="2" charset="2"/>
              </a:rPr>
              <a:t> </a:t>
            </a:r>
          </a:p>
        </p:txBody>
      </p:sp>
      <p:sp>
        <p:nvSpPr>
          <p:cNvPr id="3" name="Title 2">
            <a:extLst>
              <a:ext uri="{FF2B5EF4-FFF2-40B4-BE49-F238E27FC236}">
                <a16:creationId xmlns:a16="http://schemas.microsoft.com/office/drawing/2014/main" id="{6B152753-9E21-234C-AAE7-76AAF9A697EB}"/>
              </a:ext>
            </a:extLst>
          </p:cNvPr>
          <p:cNvSpPr>
            <a:spLocks noGrp="1"/>
          </p:cNvSpPr>
          <p:nvPr>
            <p:ph type="title"/>
          </p:nvPr>
        </p:nvSpPr>
        <p:spPr/>
        <p:txBody>
          <a:bodyPr/>
          <a:lstStyle/>
          <a:p>
            <a:r>
              <a:rPr lang="en-US" dirty="0"/>
              <a:t>Bottom-Up: Some Sources of Information</a:t>
            </a:r>
          </a:p>
        </p:txBody>
      </p:sp>
    </p:spTree>
    <p:extLst>
      <p:ext uri="{BB962C8B-B14F-4D97-AF65-F5344CB8AC3E}">
        <p14:creationId xmlns:p14="http://schemas.microsoft.com/office/powerpoint/2010/main" val="4043993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C206A-AA67-CF41-8600-AF08A2B43532}"/>
              </a:ext>
            </a:extLst>
          </p:cNvPr>
          <p:cNvSpPr>
            <a:spLocks noGrp="1"/>
          </p:cNvSpPr>
          <p:nvPr>
            <p:ph idx="1"/>
          </p:nvPr>
        </p:nvSpPr>
        <p:spPr/>
        <p:txBody>
          <a:bodyPr/>
          <a:lstStyle/>
          <a:p>
            <a:r>
              <a:rPr lang="en-US" dirty="0"/>
              <a:t>Show </a:t>
            </a:r>
            <a:r>
              <a:rPr lang="en-US" dirty="0" err="1"/>
              <a:t>cu_info</a:t>
            </a:r>
            <a:r>
              <a:rPr lang="en-US" dirty="0"/>
              <a:t> project with data and processing.</a:t>
            </a:r>
          </a:p>
          <a:p>
            <a:r>
              <a:rPr lang="en-US" dirty="0"/>
              <a:t>Show notebook for loading the data.</a:t>
            </a:r>
          </a:p>
          <a:p>
            <a:r>
              <a:rPr lang="en-US" dirty="0"/>
              <a:t>Show getting part of the way through parsing HTML in project</a:t>
            </a:r>
          </a:p>
        </p:txBody>
      </p:sp>
      <p:sp>
        <p:nvSpPr>
          <p:cNvPr id="3" name="Title 2">
            <a:extLst>
              <a:ext uri="{FF2B5EF4-FFF2-40B4-BE49-F238E27FC236}">
                <a16:creationId xmlns:a16="http://schemas.microsoft.com/office/drawing/2014/main" id="{5B675D5F-A332-8A47-8138-D29A7CF2A8FF}"/>
              </a:ext>
            </a:extLst>
          </p:cNvPr>
          <p:cNvSpPr>
            <a:spLocks noGrp="1"/>
          </p:cNvSpPr>
          <p:nvPr>
            <p:ph type="title"/>
          </p:nvPr>
        </p:nvSpPr>
        <p:spPr/>
        <p:txBody>
          <a:bodyPr/>
          <a:lstStyle/>
          <a:p>
            <a:r>
              <a:rPr lang="en-US" dirty="0"/>
              <a:t>Meet in the Middle</a:t>
            </a:r>
          </a:p>
        </p:txBody>
      </p:sp>
    </p:spTree>
    <p:extLst>
      <p:ext uri="{BB962C8B-B14F-4D97-AF65-F5344CB8AC3E}">
        <p14:creationId xmlns:p14="http://schemas.microsoft.com/office/powerpoint/2010/main" val="269943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37185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p:txBody>
      </p:sp>
    </p:spTree>
    <p:extLst>
      <p:ext uri="{BB962C8B-B14F-4D97-AF65-F5344CB8AC3E}">
        <p14:creationId xmlns:p14="http://schemas.microsoft.com/office/powerpoint/2010/main" val="1580377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
        <p:nvSpPr>
          <p:cNvPr id="2" name="TextBox 1">
            <a:extLst>
              <a:ext uri="{FF2B5EF4-FFF2-40B4-BE49-F238E27FC236}">
                <a16:creationId xmlns:a16="http://schemas.microsoft.com/office/drawing/2014/main" id="{BA6FDDF1-F514-3644-AED0-C173E8575EFD}"/>
              </a:ext>
            </a:extLst>
          </p:cNvPr>
          <p:cNvSpPr txBox="1"/>
          <p:nvPr/>
        </p:nvSpPr>
        <p:spPr>
          <a:xfrm>
            <a:off x="533400" y="4019550"/>
            <a:ext cx="7011471"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The preloaded dataset on the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RelaX</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calculator is different from the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most recent data referenced in the book. It is from a previous edition.</a:t>
            </a:r>
          </a:p>
        </p:txBody>
      </p:sp>
    </p:spTree>
    <p:extLst>
      <p:ext uri="{BB962C8B-B14F-4D97-AF65-F5344CB8AC3E}">
        <p14:creationId xmlns:p14="http://schemas.microsoft.com/office/powerpoint/2010/main" val="75675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extLst>
      <p:ext uri="{BB962C8B-B14F-4D97-AF65-F5344CB8AC3E}">
        <p14:creationId xmlns:p14="http://schemas.microsoft.com/office/powerpoint/2010/main" val="1300056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extLst>
      <p:ext uri="{BB962C8B-B14F-4D97-AF65-F5344CB8AC3E}">
        <p14:creationId xmlns:p14="http://schemas.microsoft.com/office/powerpoint/2010/main" val="1087082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D0EF62-8C9D-2144-9668-4E41B115D21D}"/>
              </a:ext>
            </a:extLst>
          </p:cNvPr>
          <p:cNvSpPr>
            <a:spLocks noGrp="1"/>
          </p:cNvSpPr>
          <p:nvPr>
            <p:ph type="title"/>
          </p:nvPr>
        </p:nvSpPr>
        <p:spPr/>
        <p:txBody>
          <a:bodyPr/>
          <a:lstStyle/>
          <a:p>
            <a:r>
              <a:rPr lang="en-US" dirty="0"/>
              <a:t>Same “arity”</a:t>
            </a:r>
          </a:p>
        </p:txBody>
      </p:sp>
      <p:sp>
        <p:nvSpPr>
          <p:cNvPr id="2" name="Content Placeholder 1">
            <a:extLst>
              <a:ext uri="{FF2B5EF4-FFF2-40B4-BE49-F238E27FC236}">
                <a16:creationId xmlns:a16="http://schemas.microsoft.com/office/drawing/2014/main" id="{ACF32970-15D0-3F41-93C5-FAD5A7AA17B8}"/>
              </a:ext>
            </a:extLst>
          </p:cNvPr>
          <p:cNvSpPr>
            <a:spLocks noGrp="1"/>
          </p:cNvSpPr>
          <p:nvPr>
            <p:ph idx="1"/>
          </p:nvPr>
        </p:nvSpPr>
        <p:spPr>
          <a:xfrm>
            <a:off x="152400" y="552450"/>
            <a:ext cx="5029200" cy="4038600"/>
          </a:xfrm>
        </p:spPr>
        <p:txBody>
          <a:bodyPr/>
          <a:lstStyle/>
          <a:p>
            <a:r>
              <a:rPr lang="en-US" sz="1600" dirty="0"/>
              <a:t>Same “arity”</a:t>
            </a:r>
          </a:p>
          <a:p>
            <a:pPr lvl="1"/>
            <a:r>
              <a:rPr lang="en-US" sz="1400" dirty="0"/>
              <a:t>Same number of columns.</a:t>
            </a:r>
          </a:p>
          <a:p>
            <a:pPr lvl="1"/>
            <a:r>
              <a:rPr lang="en-US" sz="1400" dirty="0"/>
              <a:t>Compatible types.</a:t>
            </a:r>
          </a:p>
          <a:p>
            <a:pPr lvl="1"/>
            <a:r>
              <a:rPr lang="en-US" sz="1400" dirty="0"/>
              <a:t>The </a:t>
            </a:r>
            <a:r>
              <a:rPr lang="en-US" sz="1400" dirty="0" err="1"/>
              <a:t>i-th</a:t>
            </a:r>
            <a:r>
              <a:rPr lang="en-US" sz="1400" dirty="0"/>
              <a:t> column in each table is from a</a:t>
            </a:r>
            <a:br>
              <a:rPr lang="en-US" sz="1400" dirty="0"/>
            </a:br>
            <a:r>
              <a:rPr lang="en-US" sz="1400" dirty="0"/>
              <a:t>compatible domain. </a:t>
            </a:r>
          </a:p>
          <a:p>
            <a:pPr lvl="2"/>
            <a:r>
              <a:rPr lang="en-US" sz="1200" dirty="0"/>
              <a:t>Student 5</a:t>
            </a:r>
            <a:r>
              <a:rPr lang="en-US" sz="1200" baseline="30000" dirty="0"/>
              <a:t>th</a:t>
            </a:r>
            <a:r>
              <a:rPr lang="en-US" sz="1200" dirty="0"/>
              <a:t> column is “year.”</a:t>
            </a:r>
          </a:p>
          <a:p>
            <a:pPr lvl="2"/>
            <a:r>
              <a:rPr lang="en-US" sz="1200" dirty="0"/>
              <a:t>Faculty 5</a:t>
            </a:r>
            <a:r>
              <a:rPr lang="en-US" sz="1200" baseline="30000" dirty="0"/>
              <a:t>th</a:t>
            </a:r>
            <a:r>
              <a:rPr lang="en-US" sz="1200" dirty="0"/>
              <a:t> column is “title”</a:t>
            </a:r>
          </a:p>
          <a:p>
            <a:pPr lvl="2"/>
            <a:r>
              <a:rPr lang="en-US" sz="1200" dirty="0"/>
              <a:t>Both are strings but combing them does not make sense.</a:t>
            </a:r>
          </a:p>
          <a:p>
            <a:r>
              <a:rPr lang="en-US" sz="1600" dirty="0"/>
              <a:t>You can shape two incompatible tables using </a:t>
            </a:r>
            <a:r>
              <a:rPr lang="en-US" sz="1600" i="1" dirty="0"/>
              <a:t>project operations. </a:t>
            </a:r>
            <a:r>
              <a:rPr lang="en-US" sz="1600" dirty="0"/>
              <a:t>For example</a:t>
            </a:r>
          </a:p>
          <a:p>
            <a:pPr lvl="1"/>
            <a:r>
              <a:rPr lang="el-GR" sz="1400" dirty="0"/>
              <a:t>π </a:t>
            </a:r>
            <a:r>
              <a:rPr lang="en-US" sz="1400" dirty="0" err="1"/>
              <a:t>first_name,last_name,email</a:t>
            </a:r>
            <a:r>
              <a:rPr lang="en-US" sz="1400" dirty="0"/>
              <a:t> (students)</a:t>
            </a:r>
            <a:br>
              <a:rPr lang="en-US" sz="1400" dirty="0"/>
            </a:br>
            <a:r>
              <a:rPr lang="en-US" sz="1400" dirty="0"/>
              <a:t>∩</a:t>
            </a:r>
            <a:br>
              <a:rPr lang="en-US" sz="1400" dirty="0"/>
            </a:br>
            <a:r>
              <a:rPr lang="el-GR" sz="1400" dirty="0"/>
              <a:t>π </a:t>
            </a:r>
            <a:r>
              <a:rPr lang="en-US" sz="1400" dirty="0" err="1"/>
              <a:t>first_name,last_name,email</a:t>
            </a:r>
            <a:r>
              <a:rPr lang="en-US" sz="1400" dirty="0"/>
              <a:t> (faculty)</a:t>
            </a:r>
          </a:p>
          <a:p>
            <a:pPr lvl="1"/>
            <a:r>
              <a:rPr lang="el-GR" sz="1400" dirty="0"/>
              <a:t>π </a:t>
            </a:r>
            <a:r>
              <a:rPr lang="en-US" sz="1400" dirty="0" err="1"/>
              <a:t>last_name,email</a:t>
            </a:r>
            <a:r>
              <a:rPr lang="en-US" sz="1400" dirty="0"/>
              <a:t>, </a:t>
            </a:r>
            <a:r>
              <a:rPr lang="en-US" sz="1400" dirty="0" err="1"/>
              <a:t>title←'Student</a:t>
            </a:r>
            <a:r>
              <a:rPr lang="en-US" sz="1400" dirty="0"/>
              <a:t>' (students)</a:t>
            </a:r>
            <a:br>
              <a:rPr lang="en-US" sz="1400" dirty="0"/>
            </a:br>
            <a:r>
              <a:rPr lang="en-US" sz="1400" dirty="0"/>
              <a:t>∪</a:t>
            </a:r>
            <a:br>
              <a:rPr lang="en-US" sz="1400" dirty="0"/>
            </a:br>
            <a:r>
              <a:rPr lang="el-GR" sz="1400" dirty="0"/>
              <a:t>π </a:t>
            </a:r>
            <a:r>
              <a:rPr lang="en-US" sz="1400" dirty="0" err="1"/>
              <a:t>last_name,email</a:t>
            </a:r>
            <a:r>
              <a:rPr lang="en-US" sz="1400" dirty="0"/>
              <a:t>, title (faculty)</a:t>
            </a:r>
          </a:p>
        </p:txBody>
      </p:sp>
      <p:pic>
        <p:nvPicPr>
          <p:cNvPr id="4" name="Picture 3">
            <a:extLst>
              <a:ext uri="{FF2B5EF4-FFF2-40B4-BE49-F238E27FC236}">
                <a16:creationId xmlns:a16="http://schemas.microsoft.com/office/drawing/2014/main" id="{785DAFF5-AD2B-554A-BE49-C326934CC7BE}"/>
              </a:ext>
            </a:extLst>
          </p:cNvPr>
          <p:cNvPicPr>
            <a:picLocks noChangeAspect="1"/>
          </p:cNvPicPr>
          <p:nvPr/>
        </p:nvPicPr>
        <p:blipFill>
          <a:blip r:embed="rId2"/>
          <a:stretch>
            <a:fillRect/>
          </a:stretch>
        </p:blipFill>
        <p:spPr>
          <a:xfrm>
            <a:off x="5257800" y="549954"/>
            <a:ext cx="3263630" cy="4146019"/>
          </a:xfrm>
          <a:prstGeom prst="rect">
            <a:avLst/>
          </a:prstGeom>
        </p:spPr>
      </p:pic>
    </p:spTree>
    <p:extLst>
      <p:ext uri="{BB962C8B-B14F-4D97-AF65-F5344CB8AC3E}">
        <p14:creationId xmlns:p14="http://schemas.microsoft.com/office/powerpoint/2010/main" val="3448135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extLst>
      <p:ext uri="{BB962C8B-B14F-4D97-AF65-F5344CB8AC3E}">
        <p14:creationId xmlns:p14="http://schemas.microsoft.com/office/powerpoint/2010/main" val="3670669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
        <p:nvSpPr>
          <p:cNvPr id="4" name="TextBox 3">
            <a:extLst>
              <a:ext uri="{FF2B5EF4-FFF2-40B4-BE49-F238E27FC236}">
                <a16:creationId xmlns:a16="http://schemas.microsoft.com/office/drawing/2014/main" id="{487F1B9C-445C-B44E-BA2F-CB8D7EE3F6F2}"/>
              </a:ext>
            </a:extLst>
          </p:cNvPr>
          <p:cNvSpPr txBox="1"/>
          <p:nvPr/>
        </p:nvSpPr>
        <p:spPr>
          <a:xfrm>
            <a:off x="533400" y="4019550"/>
            <a:ext cx="7529241"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Assignment and rename can act a little wonky when using the calculator.</a:t>
            </a:r>
          </a:p>
        </p:txBody>
      </p:sp>
    </p:spTree>
    <p:extLst>
      <p:ext uri="{BB962C8B-B14F-4D97-AF65-F5344CB8AC3E}">
        <p14:creationId xmlns:p14="http://schemas.microsoft.com/office/powerpoint/2010/main" val="1739104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2115627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4070748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Insert, Update, Delete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376668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13366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p:txBody>
          <a:bodyPr/>
          <a:lstStyle/>
          <a:p>
            <a:r>
              <a:rPr lang="en-US" dirty="0"/>
              <a:t>Questions, answers, discussion.</a:t>
            </a:r>
          </a:p>
          <a:p>
            <a:endParaRPr lang="en-US" dirty="0"/>
          </a:p>
          <a:p>
            <a:r>
              <a:rPr lang="en-US" dirty="0"/>
              <a:t>A worked example involving:</a:t>
            </a:r>
          </a:p>
          <a:p>
            <a:pPr lvl="1"/>
            <a:r>
              <a:rPr lang="en-US" dirty="0"/>
              <a:t>ER modeling.</a:t>
            </a:r>
          </a:p>
          <a:p>
            <a:pPr lvl="1"/>
            <a:r>
              <a:rPr lang="en-US" dirty="0"/>
              <a:t>SQL DDL and data model creation.</a:t>
            </a:r>
          </a:p>
          <a:p>
            <a:pPr lvl="1"/>
            <a:r>
              <a:rPr lang="en-US" dirty="0"/>
              <a:t>Top-down and bottom-up modeling.</a:t>
            </a:r>
          </a:p>
          <a:p>
            <a:endParaRPr lang="en-US" dirty="0"/>
          </a:p>
          <a:p>
            <a:r>
              <a:rPr lang="en-US" dirty="0"/>
              <a:t>A little more relational algebra and the dreaded “</a:t>
            </a:r>
            <a:r>
              <a:rPr lang="en-US" dirty="0" err="1"/>
              <a:t>RelaX</a:t>
            </a:r>
            <a:r>
              <a:rPr lang="en-US" dirty="0"/>
              <a:t> Calculator.”</a:t>
            </a:r>
          </a:p>
          <a:p>
            <a:pPr marL="0" indent="0">
              <a:buNone/>
            </a:pPr>
            <a:endParaRPr lang="en-US" dirty="0"/>
          </a:p>
          <a:p>
            <a:r>
              <a:rPr lang="en-US" dirty="0"/>
              <a:t>SQL Insert, Update and Delete.</a:t>
            </a:r>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3966371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455864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5883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Questions, Answers, Discussion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D89D18-DB72-5745-9C7D-F47599B895E9}"/>
              </a:ext>
            </a:extLst>
          </p:cNvPr>
          <p:cNvSpPr>
            <a:spLocks noGrp="1"/>
          </p:cNvSpPr>
          <p:nvPr>
            <p:ph idx="1"/>
          </p:nvPr>
        </p:nvSpPr>
        <p:spPr>
          <a:xfrm>
            <a:off x="152400" y="514350"/>
            <a:ext cx="8839200" cy="4114800"/>
          </a:xfrm>
        </p:spPr>
        <p:txBody>
          <a:bodyPr/>
          <a:lstStyle/>
          <a:p>
            <a:pPr marL="0" indent="0">
              <a:buNone/>
            </a:pPr>
            <a:r>
              <a:rPr lang="en-US" sz="1800" dirty="0"/>
              <a:t>From Ed Discussion:</a:t>
            </a:r>
          </a:p>
          <a:p>
            <a:pPr marL="400050" lvl="1" indent="0">
              <a:buNone/>
            </a:pPr>
            <a:r>
              <a:rPr lang="en-US" sz="1600" b="1" dirty="0"/>
              <a:t>“Confusion:</a:t>
            </a:r>
            <a:r>
              <a:rPr lang="en-US" sz="1600" dirty="0"/>
              <a:t> When looking over the W4111_hw1_material.ipynb file, it's mentioned that "</a:t>
            </a:r>
            <a:r>
              <a:rPr lang="en-US" sz="1600" dirty="0" err="1"/>
              <a:t>isDead</a:t>
            </a:r>
            <a:r>
              <a:rPr lang="en-US" sz="1600" dirty="0"/>
              <a:t> is either true or NULL. NULL means unknown or not applicable". But, in the spec for the HW, it says that the column should strictly take 'Y' or 'N' values. The example output also generated confusion since it did include 'N' in the </a:t>
            </a:r>
            <a:r>
              <a:rPr lang="en-US" sz="1600" dirty="0" err="1"/>
              <a:t>isDead</a:t>
            </a:r>
            <a:r>
              <a:rPr lang="en-US" sz="1600" dirty="0"/>
              <a:t> column. </a:t>
            </a:r>
          </a:p>
          <a:p>
            <a:pPr marL="400050" lvl="1" indent="0">
              <a:buNone/>
            </a:pPr>
            <a:r>
              <a:rPr lang="en-US" sz="1600" b="1" dirty="0"/>
              <a:t>Question:</a:t>
            </a:r>
            <a:r>
              <a:rPr lang="en-US" sz="1600" dirty="0"/>
              <a:t> Regardless, I understand any column can take NULL values but I just wanted to make sure we should only include 'Y' and NULL as values in our column where the latter is instead of 'N'. Should we use 'true' rather than 'Y' as the HW 1 materials file specifies as well?”</a:t>
            </a:r>
          </a:p>
          <a:p>
            <a:pPr marL="0" indent="0">
              <a:buNone/>
            </a:pPr>
            <a:endParaRPr lang="en-US" sz="1800" dirty="0"/>
          </a:p>
          <a:p>
            <a:pPr marL="0" indent="0">
              <a:buNone/>
            </a:pPr>
            <a:r>
              <a:rPr lang="en-US" sz="1800" dirty="0"/>
              <a:t>Comments:</a:t>
            </a:r>
          </a:p>
          <a:p>
            <a:pPr lvl="1"/>
            <a:r>
              <a:rPr lang="en-US" sz="1600" dirty="0"/>
              <a:t>IMHO the question is focusing on your understanding type constraints and data cleanup.</a:t>
            </a:r>
            <a:br>
              <a:rPr lang="en-US" sz="1600" dirty="0"/>
            </a:br>
            <a:r>
              <a:rPr lang="en-US" sz="1600" dirty="0"/>
              <a:t>So, “Y” or “N” is fine with me.</a:t>
            </a:r>
          </a:p>
          <a:p>
            <a:pPr lvl="1"/>
            <a:r>
              <a:rPr lang="en-US" sz="1600" dirty="0"/>
              <a:t>That aside, my solution would be </a:t>
            </a:r>
            <a:r>
              <a:rPr lang="en-US" sz="1600" i="1" dirty="0"/>
              <a:t>true</a:t>
            </a:r>
            <a:r>
              <a:rPr lang="en-US" sz="1600" dirty="0"/>
              <a:t> or NULL.</a:t>
            </a:r>
          </a:p>
          <a:p>
            <a:pPr lvl="2"/>
            <a:r>
              <a:rPr lang="en-US" sz="1400" dirty="0"/>
              <a:t>The data does indicate is someone is dead, but ... ...</a:t>
            </a:r>
          </a:p>
          <a:p>
            <a:pPr lvl="2"/>
            <a:r>
              <a:rPr lang="en-US" sz="1400" dirty="0"/>
              <a:t>The data is “old.” I cannot be sure someone is alive. They could have just died.</a:t>
            </a:r>
          </a:p>
        </p:txBody>
      </p:sp>
      <p:sp>
        <p:nvSpPr>
          <p:cNvPr id="3" name="Title 2">
            <a:extLst>
              <a:ext uri="{FF2B5EF4-FFF2-40B4-BE49-F238E27FC236}">
                <a16:creationId xmlns:a16="http://schemas.microsoft.com/office/drawing/2014/main" id="{F28482C1-1669-404E-881E-48AE7715D725}"/>
              </a:ext>
            </a:extLst>
          </p:cNvPr>
          <p:cNvSpPr>
            <a:spLocks noGrp="1"/>
          </p:cNvSpPr>
          <p:nvPr>
            <p:ph type="title"/>
          </p:nvPr>
        </p:nvSpPr>
        <p:spPr/>
        <p:txBody>
          <a:bodyPr/>
          <a:lstStyle/>
          <a:p>
            <a:r>
              <a:rPr lang="en-US" dirty="0"/>
              <a:t>Systematic Treatment of NULL</a:t>
            </a:r>
          </a:p>
        </p:txBody>
      </p:sp>
    </p:spTree>
    <p:extLst>
      <p:ext uri="{BB962C8B-B14F-4D97-AF65-F5344CB8AC3E}">
        <p14:creationId xmlns:p14="http://schemas.microsoft.com/office/powerpoint/2010/main" val="2861272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15571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916007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61991</TotalTime>
  <Words>3552</Words>
  <Application>Microsoft Macintosh PowerPoint</Application>
  <PresentationFormat>On-screen Show (16:9)</PresentationFormat>
  <Paragraphs>300</Paragraphs>
  <Slides>36</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Arial</vt:lpstr>
      <vt:lpstr>Calibri</vt:lpstr>
      <vt:lpstr>Cambria Math</vt:lpstr>
      <vt:lpstr>Century Gothic</vt:lpstr>
      <vt:lpstr>Helvetica</vt:lpstr>
      <vt:lpstr>Monotype Sorts</vt:lpstr>
      <vt:lpstr>Museo For Dell</vt:lpstr>
      <vt:lpstr>Times New Roman</vt:lpstr>
      <vt:lpstr>Webdings</vt:lpstr>
      <vt:lpstr>Wingdings</vt:lpstr>
      <vt:lpstr>Office Theme</vt:lpstr>
      <vt:lpstr>1_Office Theme</vt:lpstr>
      <vt:lpstr>3_db-5-grey</vt:lpstr>
      <vt:lpstr>PowerPoint Presentation</vt:lpstr>
      <vt:lpstr>PowerPoint Presentation</vt:lpstr>
      <vt:lpstr>Contents</vt:lpstr>
      <vt:lpstr>PowerPoint Presentation</vt:lpstr>
      <vt:lpstr>Systematic Treatment of NULL</vt:lpstr>
      <vt:lpstr>Codd’s 12 Rules</vt:lpstr>
      <vt:lpstr>Codd’s 12 Rules</vt:lpstr>
      <vt:lpstr>Codd’s 12 Rules</vt:lpstr>
      <vt:lpstr>NULL and Correct Answers</vt:lpstr>
      <vt:lpstr>Back to Our Excellent Question</vt:lpstr>
      <vt:lpstr>Other Questions?</vt:lpstr>
      <vt:lpstr>PowerPoint Presentation</vt:lpstr>
      <vt:lpstr>Worked Example – Top Down</vt:lpstr>
      <vt:lpstr>Bottom-Up: Some Sources of Information</vt:lpstr>
      <vt:lpstr>Meet in the Middle</vt:lpstr>
      <vt:lpstr>PowerPoint Presentation</vt:lpstr>
      <vt:lpstr>Union Operation</vt:lpstr>
      <vt:lpstr>Union Operation (Cont.)</vt:lpstr>
      <vt:lpstr>Set-Intersection Operation</vt:lpstr>
      <vt:lpstr>Set Difference Operation</vt:lpstr>
      <vt:lpstr>Same “arity”</vt:lpstr>
      <vt:lpstr>The Assignment  Operation </vt:lpstr>
      <vt:lpstr>The Rename Operation </vt:lpstr>
      <vt:lpstr>Equivalent Queries</vt:lpstr>
      <vt:lpstr>Equivalent Queries</vt:lpstr>
      <vt:lpstr>PowerPoint Presentation</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586</cp:revision>
  <cp:lastPrinted>2021-09-23T10:10:07Z</cp:lastPrinted>
  <dcterms:created xsi:type="dcterms:W3CDTF">2010-04-12T23:12:02Z</dcterms:created>
  <dcterms:modified xsi:type="dcterms:W3CDTF">2021-10-02T12:50:11Z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